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5"/>
  </p:sldMasterIdLst>
  <p:notesMasterIdLst>
    <p:notesMasterId r:id="rId14"/>
  </p:notesMasterIdLst>
  <p:sldIdLst>
    <p:sldId id="310" r:id="rId6"/>
    <p:sldId id="311" r:id="rId7"/>
    <p:sldId id="383" r:id="rId8"/>
    <p:sldId id="384" r:id="rId9"/>
    <p:sldId id="377" r:id="rId10"/>
    <p:sldId id="378" r:id="rId11"/>
    <p:sldId id="379" r:id="rId12"/>
    <p:sldId id="315" r:id="rId13"/>
  </p:sldIdLst>
  <p:sldSz cx="9144000" cy="5143500" type="screen16x9"/>
  <p:notesSz cx="6858000" cy="9144000"/>
  <p:embeddedFontLst>
    <p:embeddedFont>
      <p:font typeface="Segoe UI Light" panose="020B0502040204020203" pitchFamily="34" charset="0"/>
      <p:regular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имова Марина Владимировна" initials="ГМВ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047"/>
    <a:srgbClr val="FE0250"/>
    <a:srgbClr val="008000"/>
    <a:srgbClr val="0C320C"/>
    <a:srgbClr val="278927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2806" autoAdjust="0"/>
  </p:normalViewPr>
  <p:slideViewPr>
    <p:cSldViewPr>
      <p:cViewPr>
        <p:scale>
          <a:sx n="126" d="100"/>
          <a:sy n="126" d="100"/>
        </p:scale>
        <p:origin x="-270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8119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8C2C3EF-25D6-3D42-A425-4A0C7912DE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9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Консолидирует изменения в 54-ФЗ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8C2C3EF-25D6-3D42-A425-4A0C7912D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8C2C3EF-25D6-3D42-A425-4A0C7912D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2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/>
              <a:t>Н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еприменением ККТ признается отсутствие (полностью или частично) записи о расчете, осуществленном с использованием наличных и (или) электронных средств платежа при продаже товара, выполнении работы или оказании услуги, с обязательными реквизитами в фискальном накопителе ККТ и отсутствие передачи информации о таком расчете через ОФД в адрес налоговых органов, а также отсутствие зафиксированной на контрольной ленте и в фискальной памяти информации</a:t>
            </a: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наличных денежных расчетах и (или) расчетах с использованием платежных карт.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нарушение порядка</a:t>
            </a: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применения (например, расчеты не по адресу?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еще планируют? В </a:t>
            </a:r>
            <a:r>
              <a:rPr lang="ru-RU" sz="10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КоАп</a:t>
            </a: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ничего не нашла</a:t>
            </a:r>
            <a:endParaRPr lang="ru-RU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8C2C3EF-25D6-3D42-A425-4A0C7912DE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8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Вводится понятие электронного чека – приравнивается к чеку, отпечатанному на бумажном носителе. Электронные чеки передаются на электронный адрес или абонентский номер покупателя.</a:t>
            </a:r>
          </a:p>
          <a:p>
            <a:r>
              <a:rPr lang="ru-RU" baseline="0" dirty="0"/>
              <a:t>54-ФЗ не определяет порядок передачи эл. чека. Ответственность за передачу лежит на владельце кассы.</a:t>
            </a:r>
          </a:p>
          <a:p>
            <a:r>
              <a:rPr lang="ru-RU" baseline="0" dirty="0"/>
              <a:t>Если на кассе нет технической возможности, эту услугу по передаче электронных чеков может предоставить ОФД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8C2C3EF-25D6-3D42-A425-4A0C7912D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0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ФФД: ставка НДС обязательна при печати для предмета расчета (кроме необлагаемых), сумма НДС не обязательна. Для чека в целом ставки и суммы обязательны. 54-ФЗ: «наименование товаров, работ, услуг (если объем и список услуг возможно определить в момент оплаты), платежа, выплаты, их количество, цена за единицу с учетом скидок и наценок, стоимость с учетом скидок и наценок, с указанием ставки налога на добавленную стоимость» В результате ФФД не соответствует ФЗ.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71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/>
              <a:t>Н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еприменением ККТ признается отсутствие (полностью или частично) записи о расчете, осуществленном с использованием наличных и (или) электронных средств платежа при продаже товара, выполнении работы или оказании услуги, с обязательными реквизитами в фискальном накопителе ККТ и отсутствие передачи информации о таком расчете через ОФД в адрес налоговых органов, а также отсутствие зафиксированной на контрольной ленте и в фискальной памяти информации</a:t>
            </a: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наличных денежных расчетах и (или) расчетах с использованием платежных карт.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нарушение порядка</a:t>
            </a: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применения (например, расчеты не по адресу?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еще планируют? В </a:t>
            </a:r>
            <a:r>
              <a:rPr lang="ru-RU" sz="10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КоАп</a:t>
            </a: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ничего не нашла</a:t>
            </a:r>
            <a:endParaRPr lang="ru-RU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8C2C3EF-25D6-3D42-A425-4A0C7912DE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15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8C2C3EF-25D6-3D42-A425-4A0C7912DE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0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ru" sz="1000" b="0" i="0" u="none" strike="noStrike" cap="none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ru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378217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ru" sz="1000" b="0" i="0" u="none" strike="noStrike" cap="none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ru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764615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ru" sz="1000" b="0" i="0" u="none" strike="noStrike" cap="none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ru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3723299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ru" sz="1000" b="0" i="0" u="none" strike="noStrike" cap="none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ru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4360720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ru" sz="1000" b="0" i="0" u="none" strike="noStrike" cap="none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ru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209703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ru" sz="1000" b="0" i="0" u="none" strike="noStrike" cap="none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ru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4545727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ru" sz="1000" b="0" i="0" u="none" strike="noStrike" cap="none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ru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831416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ru" sz="1000" b="0" i="0" u="none" strike="noStrike" cap="none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ru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9719087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ru" sz="1000" b="0" i="0" u="none" strike="noStrike" cap="none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ru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799664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ru" sz="1000" b="0" i="0" u="none" strike="noStrike" cap="none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ru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28221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ru" sz="1000" b="0" i="0" u="none" strike="noStrike" cap="none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ru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598467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ru" sz="1000" b="0" i="0" u="none" strike="noStrike" cap="none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ru" sz="1000" b="0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6369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emlin.ru/acts/bank/42521" TargetMode="External"/><Relationship Id="rId5" Type="http://schemas.openxmlformats.org/officeDocument/2006/relationships/hyperlink" Target="tg://unsafe_url/?url=http://publication.pravo.gov.ru/Document/View/0001201711270049?index=0&amp;rangeSize=1" TargetMode="External"/><Relationship Id="rId4" Type="http://schemas.openxmlformats.org/officeDocument/2006/relationships/hyperlink" Target="http://publication.pravo.gov.ru/Document/View/000120160704016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g://unsafe_url/?url=http://publication.pravo.gov.ru/Document/View/0001201711270049?index=0&amp;rangeSize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acts/bank/425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atya\Downloads\shutterstock_267075485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r="26638"/>
          <a:stretch/>
        </p:blipFill>
        <p:spPr bwMode="auto">
          <a:xfrm>
            <a:off x="4603531" y="0"/>
            <a:ext cx="4540469" cy="51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657132"/>
            <a:ext cx="41703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egoe UI Light" charset="0"/>
                <a:cs typeface="Times New Roman" panose="02020603050405020304" pitchFamily="18" charset="0"/>
              </a:rPr>
              <a:t>Новый порядок применения ККТ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egoe UI Light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egoe UI Light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egoe UI Light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Segoe UI Light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charset="0"/>
                <a:ea typeface="Segoe UI Light" charset="0"/>
                <a:cs typeface="Segoe UI Light" charset="0"/>
              </a:rPr>
              <a:t/>
            </a:r>
            <a:b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charset="0"/>
                <a:ea typeface="Segoe UI Light" charset="0"/>
                <a:cs typeface="Segoe UI Light" charset="0"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charset="0"/>
              <a:ea typeface="Segoe UI Light" charset="0"/>
              <a:cs typeface="Segoe U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467544" y="123478"/>
            <a:ext cx="8047805" cy="7214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ea typeface="Segoe UI Light" charset="0"/>
                <a:cs typeface="Times New Roman" panose="02020603050405020304" pitchFamily="18" charset="0"/>
              </a:rPr>
              <a:t>Новый порядок применения ККТ - нормативная 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ea typeface="Segoe UI Light" charset="0"/>
                <a:cs typeface="Times New Roman" panose="02020603050405020304" pitchFamily="18" charset="0"/>
              </a:rPr>
              <a:t>база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13"/>
          <a:stretch/>
        </p:blipFill>
        <p:spPr>
          <a:xfrm>
            <a:off x="3952510" y="4298795"/>
            <a:ext cx="4985777" cy="503563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95536" y="699542"/>
            <a:ext cx="7903789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Федеральный закон от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22.05.2003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№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54-ФЗ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ред. 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03.07.2016 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применении контрольно-кассовой техники при осуществлении наличных денежных расчетов и (или) расчетов с использованием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средств платежа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Федеральный закон от 03.07.2016 № 290-ФЗ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Федеральный закон "О применении контрольно-кассовой техники при осуществлении наличных денежных расчетов и (или) расчетов с использованием платежных карт" и отдельные законодательные акты Российской Федерации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Федеральный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закон от 27.11.2017 № 337-ФЗ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статью 7 Федерального закона "О внесении изменений в Федеральный закон "О применении контрольно-кассовой техники при осуществлении наличных денежных расчетов и (или) расчетов с использованием платежных карт" и отдельные законодательные акты Российской Федерации»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Федеральный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закон от 27.11.2017 № 349-ФЗ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 внесении изменений в части первую и вторую Налогового кодекса Российской Федерации и отдельные законодательные акты Российской Федерации</a:t>
            </a:r>
          </a:p>
          <a:p>
            <a:pPr marL="0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Федеральный закон от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03.07.2018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№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192-ФЗ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отдельные законодательные акты РФ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987574"/>
            <a:ext cx="8208912" cy="37625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altLang="ru-RU" sz="2400" b="1" dirty="0" smtClean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</a:t>
            </a:r>
            <a:r>
              <a:rPr lang="ru-RU" altLang="ru-RU" sz="2400" b="1" dirty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ККТ </a:t>
            </a:r>
            <a:r>
              <a:rPr lang="ru-RU" altLang="ru-RU" sz="2400" b="1" dirty="0" smtClean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01.07.2019 года       </a:t>
            </a:r>
            <a:r>
              <a:rPr lang="ru-RU" altLang="ru-RU" sz="1800" b="1" dirty="0" smtClean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alt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Федеральный закон от 27.11.2017 № 337-ФЗ </a:t>
            </a:r>
            <a:r>
              <a:rPr lang="ru-RU" altLang="ru-RU" sz="15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altLang="ru-RU" sz="15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 и ИП, выполняющие работы, оказывающие услуги населению, при условии выдачи «старых» бланков строгой отчетности (БСО).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на ПСН и ЕНВД, не имеющие наемных работников (при условии выдачи по требованию покупателя товарного чека, квитанции, БСО) при осуществлении розничной торговли и оказании услуг общественного питания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сотрудников,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осуществляющие торговлю с использованием торговых автоматов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187624" y="144339"/>
            <a:ext cx="7128792" cy="7214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222222"/>
                </a:solidFill>
                <a:latin typeface="Times New Roman" panose="02020603050405020304" pitchFamily="18" charset="0"/>
                <a:ea typeface="Segoe UI Light" charset="0"/>
                <a:cs typeface="Times New Roman" panose="02020603050405020304" pitchFamily="18" charset="0"/>
              </a:rPr>
              <a:t>Третий, заключительный этап реформы</a:t>
            </a:r>
            <a:endParaRPr lang="ru-RU" sz="3000" dirty="0">
              <a:solidFill>
                <a:srgbClr val="222222"/>
              </a:solidFill>
              <a:latin typeface="Times New Roman" panose="02020603050405020304" pitchFamily="18" charset="0"/>
              <a:ea typeface="Segoe UI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7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3"/>
          <p:cNvSpPr>
            <a:spLocks noGrp="1"/>
          </p:cNvSpPr>
          <p:nvPr>
            <p:ph type="title"/>
          </p:nvPr>
        </p:nvSpPr>
        <p:spPr>
          <a:xfrm>
            <a:off x="1501929" y="339502"/>
            <a:ext cx="6382440" cy="12151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Segoe UI Light" charset="0"/>
                <a:cs typeface="Times New Roman" panose="02020603050405020304" pitchFamily="18" charset="0"/>
              </a:rPr>
              <a:t>НАЛОГОВЫЙ </a:t>
            </a:r>
            <a:r>
              <a:rPr lang="ru-RU" sz="28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Segoe UI Light" charset="0"/>
                <a:cs typeface="Times New Roman" panose="02020603050405020304" pitchFamily="18" charset="0"/>
              </a:rPr>
              <a:t>ВЫЧЕТ для ИП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Segoe UI Light" charset="0"/>
                <a:cs typeface="Times New Roman" panose="02020603050405020304" pitchFamily="18" charset="0"/>
              </a:rPr>
              <a:t>: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Федеральный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закон от 27.11.2017 №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349-ФЗ</a:t>
            </a: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ea typeface="Segoe UI Light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104395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14313">
              <a:spcAft>
                <a:spcPts val="600"/>
              </a:spcAft>
              <a:buClr>
                <a:srgbClr val="43A047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экземпляр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приобретенной кассы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4313">
              <a:spcAft>
                <a:spcPts val="600"/>
              </a:spcAft>
              <a:buClr>
                <a:srgbClr val="43A04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</a:p>
          <a:p>
            <a:pPr indent="-214313">
              <a:spcAft>
                <a:spcPts val="600"/>
              </a:spcAft>
              <a:buClr>
                <a:srgbClr val="43A047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затраты на приобретение ККТ, фискального накопителя, ПО, работы и услуги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1775591"/>
            <a:ext cx="47594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600"/>
              </a:spcAft>
              <a:buClr>
                <a:srgbClr val="43A047"/>
              </a:buClr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600"/>
              </a:spcAft>
              <a:buClr>
                <a:srgbClr val="43A047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ИП </a:t>
            </a:r>
            <a:r>
              <a:rPr lang="ru-RU" sz="16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 ЕНВД и </a:t>
            </a:r>
            <a:r>
              <a:rPr lang="ru-RU" sz="16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ПСН, </a:t>
            </a:r>
            <a:r>
              <a:rPr lang="ru-RU" sz="16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выполняющие работы и оказывающие </a:t>
            </a:r>
            <a:r>
              <a:rPr lang="ru-RU" sz="16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услуги, </a:t>
            </a:r>
            <a:r>
              <a:rPr lang="ru-RU" sz="16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при условии регистрации кассы </a:t>
            </a:r>
            <a:r>
              <a:rPr lang="ru-RU" sz="16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 1 </a:t>
            </a:r>
            <a:r>
              <a:rPr lang="ru-RU" sz="16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февраля 2017 года </a:t>
            </a:r>
            <a:r>
              <a:rPr lang="ru-RU" sz="16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до 1 июля 2019 года. </a:t>
            </a:r>
            <a:endParaRPr lang="ru-RU" sz="1600" b="1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600"/>
              </a:spcAft>
              <a:buClr>
                <a:srgbClr val="43A04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ИП на ЕНВД и ПСН </a:t>
            </a:r>
            <a:r>
              <a:rPr lang="ru-RU" sz="16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без сотрудников, занимающиеся розничной торговлей или оказывающие услуги </a:t>
            </a:r>
            <a:r>
              <a:rPr lang="ru-RU" sz="16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общепита, </a:t>
            </a:r>
            <a:r>
              <a:rPr lang="ru-RU" sz="16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при условии регистрации кассы </a:t>
            </a:r>
            <a:r>
              <a:rPr lang="ru-RU" sz="16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 1 </a:t>
            </a:r>
            <a:r>
              <a:rPr lang="ru-RU" sz="16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февраля 2017 года </a:t>
            </a:r>
            <a:r>
              <a:rPr lang="ru-RU" sz="16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до </a:t>
            </a:r>
            <a:r>
              <a:rPr lang="ru-RU" sz="16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 июля </a:t>
            </a:r>
            <a:r>
              <a:rPr lang="ru-RU" sz="16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2019 </a:t>
            </a:r>
            <a:r>
              <a:rPr lang="ru-RU" sz="16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года. </a:t>
            </a:r>
            <a:endParaRPr lang="ru-RU" sz="1600" b="1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600"/>
              </a:spcAft>
              <a:buClr>
                <a:srgbClr val="43A047"/>
              </a:buClr>
              <a:buFont typeface="Arial" panose="020B0604020202020204" pitchFamily="34" charset="0"/>
              <a:buChar char="•"/>
            </a:pPr>
            <a:endParaRPr lang="ru-RU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6" t="68213"/>
          <a:stretch/>
        </p:blipFill>
        <p:spPr>
          <a:xfrm>
            <a:off x="-1" y="170334"/>
            <a:ext cx="1501930" cy="5035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04248" y="1883312"/>
            <a:ext cx="2160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08953" y="1667288"/>
            <a:ext cx="2664296" cy="3867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суммы ЕНВД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8471" y="1667288"/>
            <a:ext cx="1170513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18 000 руб.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1633654" y="208756"/>
            <a:ext cx="6881696" cy="721442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222222"/>
                </a:solidFill>
                <a:latin typeface="Times New Roman" panose="02020603050405020304" pitchFamily="18" charset="0"/>
                <a:ea typeface="Segoe UI Light" charset="0"/>
                <a:cs typeface="Times New Roman" panose="02020603050405020304" pitchFamily="18" charset="0"/>
              </a:rPr>
              <a:t>Требования к чекам и БСО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6" t="68213"/>
          <a:stretch/>
        </p:blipFill>
        <p:spPr>
          <a:xfrm>
            <a:off x="-1" y="170334"/>
            <a:ext cx="1501930" cy="503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" r="-7036"/>
          <a:stretch/>
        </p:blipFill>
        <p:spPr>
          <a:xfrm>
            <a:off x="539552" y="987574"/>
            <a:ext cx="3312368" cy="379113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83645" y="921738"/>
            <a:ext cx="454538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Наименование продавца, ИНН, система налогообложения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Адрес торговой точки/адрес расчетов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Номер чека, смена, данные кассира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Дата и время операции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Признак расчета (приход/расход)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Наименование товаров/работ/услуг, цена за единицу</a:t>
            </a:r>
            <a:b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стоимость с учетом скидок и наценок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НДС и ставка налога в зависимости от системы налогообложения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Форма расчета (наличные/электронный платеж)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Регистрационный номер ККТ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Уникальный номер фискального накопителя</a:t>
            </a:r>
            <a:endParaRPr lang="en-US" sz="10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Номер фискального документа – порядковый номер записи фискального документа в фискальном накопителе</a:t>
            </a:r>
            <a:endParaRPr lang="en-US" sz="10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Фискальный признак документа, сгенерированный фискальным накопителем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Наименование ОФД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Адрес сайта </a:t>
            </a:r>
            <a:r>
              <a:rPr lang="ru-RU" sz="1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ОФД</a:t>
            </a:r>
            <a:endParaRPr lang="en-US" sz="1000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QR-</a:t>
            </a:r>
            <a:r>
              <a:rPr lang="ru-RU" sz="1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код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Должность, ФИО продавца 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100" dirty="0"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899" y="4416527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АО «ПФ «СКБ Контур»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ofd.kontur.ru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392" y="3795886"/>
            <a:ext cx="881131" cy="8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9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691680" y="195486"/>
            <a:ext cx="7128792" cy="151353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Segoe UI Light" charset="0"/>
                <a:cs typeface="Times New Roman" panose="02020603050405020304" pitchFamily="18" charset="0"/>
              </a:rPr>
              <a:t>Применение онлайн-ККТ не обязательно</a:t>
            </a:r>
            <a:endParaRPr lang="ru-RU" sz="2400" b="1" dirty="0">
              <a:solidFill>
                <a:srgbClr val="222222"/>
              </a:solidFill>
              <a:latin typeface="Times New Roman" panose="02020603050405020304" pitchFamily="18" charset="0"/>
              <a:ea typeface="Segoe UI Light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6" t="68213"/>
          <a:stretch/>
        </p:blipFill>
        <p:spPr>
          <a:xfrm>
            <a:off x="-1" y="170334"/>
            <a:ext cx="1501930" cy="50356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1260" y="627475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услуги:</a:t>
            </a: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окраска обуви, изготовление и ремонт метал. галантереи и ключей</a:t>
            </a: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Присмотр и уходу за детьми,  больными, престарелыми.</a:t>
            </a: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реализации изделий народных художественных промыслов.</a:t>
            </a: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Вспашка огородов и распиловка дров.</a:t>
            </a: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носильщиков на вокзалах и в портах.</a:t>
            </a: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ИП в аренду жилых помещений, принадлежащих ему на праве собственности.</a:t>
            </a: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Религиозные обряды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церемонии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ИП (за исключение продажи подакцизных товаров):</a:t>
            </a: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Безналичный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между хозяйствующими субъектами</a:t>
            </a: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организации в банкоматах</a:t>
            </a: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медицинские организации при отсутствии аптек в сельских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Осуществляющие расчеты в отдаленных и труднодоступных местностях (выдача квитанции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товаров: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в учебных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заведениях</a:t>
            </a: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рынках и ярмарках с открытых прилавков при торговле непродовольственными товарами. (кроме исключений, утвержденных правительством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– Распоряжение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апреля 2017 г. 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698-р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65535" indent="-258366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киосках мороженым и напитками в розлив,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вразвал овощами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фруктами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137426"/>
            <a:ext cx="9144000" cy="10060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98105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Неприменение ККТ:</a:t>
            </a:r>
          </a:p>
          <a:p>
            <a:pPr marL="214313" indent="-214313">
              <a:spcAft>
                <a:spcPts val="600"/>
              </a:spcAft>
              <a:buClr>
                <a:srgbClr val="43A047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должностных лиц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ИП 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¼ до ½ суммы расчета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600"/>
              </a:spcAft>
              <a:buClr>
                <a:srgbClr val="43A047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ЮЛ 3/4 до 1 размера суммы расчета,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менее 30 000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43A047"/>
              </a:buClr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43A047"/>
              </a:buClr>
            </a:pPr>
            <a:r>
              <a:rPr lang="ru-RU" sz="1200" b="1" dirty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неприменение ККТ:</a:t>
            </a:r>
          </a:p>
          <a:p>
            <a:pPr>
              <a:spcAft>
                <a:spcPts val="600"/>
              </a:spcAft>
              <a:buClr>
                <a:srgbClr val="43A047"/>
              </a:buClr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совокупная сумма расчетов составит 1 млн.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более)</a:t>
            </a:r>
          </a:p>
          <a:p>
            <a:pPr marL="214313" indent="-214313">
              <a:spcAft>
                <a:spcPts val="600"/>
              </a:spcAft>
              <a:buClr>
                <a:srgbClr val="43A047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Дисквалификация должностного лица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от года до двух лет</a:t>
            </a:r>
          </a:p>
          <a:p>
            <a:pPr marL="214313" indent="-214313">
              <a:spcAft>
                <a:spcPts val="600"/>
              </a:spcAft>
              <a:buClr>
                <a:srgbClr val="43A047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 деятельности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до 90 суток</a:t>
            </a:r>
          </a:p>
          <a:p>
            <a:pPr>
              <a:spcAft>
                <a:spcPts val="600"/>
              </a:spcAft>
              <a:buClr>
                <a:srgbClr val="43A047"/>
              </a:buClr>
            </a:pP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987574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ККТ с </a:t>
            </a:r>
            <a:r>
              <a:rPr lang="ru-RU" sz="1200" b="1" dirty="0" smtClean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                              </a:t>
            </a:r>
            <a:r>
              <a:rPr lang="ru-RU" sz="1200" b="1" dirty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 01.02.2017г.):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должностных лиц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ИП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1 500 до 3 000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ЮЛ предупреждение или штраф от 5 000 до 10 000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направление </a:t>
            </a:r>
            <a:r>
              <a:rPr lang="ru-RU" sz="1200" b="1" dirty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 в эл</a:t>
            </a:r>
            <a:r>
              <a:rPr lang="ru-RU" sz="1200" b="1" dirty="0" smtClean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форме</a:t>
            </a:r>
            <a:r>
              <a:rPr lang="ru-RU" sz="1200" b="1" dirty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43A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невыдача бумажного чека: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должностных лиц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ИП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или штраф 2 000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ЮЛ предупреждение или штраф 10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691680" y="122116"/>
            <a:ext cx="5882269" cy="7214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ea typeface="Segoe UI Light" charset="0"/>
                <a:cs typeface="Times New Roman" panose="02020603050405020304" pitchFamily="18" charset="0"/>
              </a:rPr>
              <a:t>Штрафы и санкции: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6" t="68213"/>
          <a:stretch/>
        </p:blipFill>
        <p:spPr>
          <a:xfrm>
            <a:off x="-1" y="170334"/>
            <a:ext cx="1501930" cy="5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259759" y="1995686"/>
            <a:ext cx="6696617" cy="118240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600" dirty="0">
                <a:solidFill>
                  <a:schemeClr val="bg1"/>
                </a:solidFill>
                <a:latin typeface="Segoe UI Light" charset="0"/>
                <a:ea typeface="Segoe UI Light" charset="0"/>
                <a:cs typeface="Segoe UI Light" charset="0"/>
              </a:rPr>
              <a:t>Спасибо за 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13"/>
          <a:stretch/>
        </p:blipFill>
        <p:spPr>
          <a:xfrm>
            <a:off x="3952510" y="4298795"/>
            <a:ext cx="4985777" cy="5035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6" t="68213"/>
          <a:stretch/>
        </p:blipFill>
        <p:spPr>
          <a:xfrm>
            <a:off x="-1" y="170334"/>
            <a:ext cx="1501930" cy="5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 xmlns="c51d9973-78ab-4606-9ed3-d4871d8f291e">
      <UserInfo>
        <DisplayName/>
        <AccountId xsi:nil="true"/>
        <AccountType/>
      </UserInfo>
    </access>
    <IsPopular xmlns="c51d9973-78ab-4606-9ed3-d4871d8f291e">false</IsPopular>
    <DocumentTypes0 xmlns="c51d9973-78ab-4606-9ed3-d4871d8f291e">8;#Материалы по продажам;#10;#Презентация</DocumentTypes0>
    <_x041a__x0440__x0430__x0442__x043a__x043e__x0435__x0020__x043e__x043f__x0438__x0441__x0430__x043d__x0438__x0435_ xmlns="c51d9973-78ab-4606-9ed3-d4871d8f291e">Подробная презентация для спикеров. Контент можно подстраивать под особенности формата мероприятия и аудитории.</_x041a__x0440__x0430__x0442__x043a__x043e__x0435__x0020__x043e__x043f__x0438__x0441__x0430__x043d__x0438__x0435_>
    <DocumentHeadings xmlns="c51d9973-78ab-4606-9ed3-d4871d8f291e">116;#ОФД</DocumentHeadings>
    <PushNotification xmlns="c51d9973-78ab-4606-9ed3-d4871d8f291e">false</PushNotification>
    <DontShowOnHome xmlns="c51d9973-78ab-4606-9ed3-d4871d8f291e">false</DontShowOnHome>
    <PreviewImage xmlns="c51d9973-78ab-4606-9ed3-d4871d8f291e" xsi:nil="true"/>
    <DocumentRegions xmlns="c51d9973-78ab-4606-9ed3-d4871d8f291e">
      <Value>91</Value>
    </DocumentRegions>
    <Promo xmlns="c51d9973-78ab-4606-9ed3-d4871d8f291e" xsi:nil="true"/>
    <_dlc_ExpireDateSaved xmlns="http://schemas.microsoft.com/sharepoint/v3" xsi:nil="true"/>
    <_dlc_ExpireDate xmlns="http://schemas.microsoft.com/sharepoint/v3">2018-06-16T07:51:22+00:00</_dlc_ExpireDate>
    <PublishDate xmlns="c51d9973-78ab-4606-9ed3-d4871d8f291e">2017-12-17T19:00:00+00:00</PublishDate>
    <old xmlns="c51d9973-78ab-4606-9ed3-d4871d8f291e">false</old>
    <news xmlns="c51d9973-78ab-4606-9ed3-d4871d8f291e">4697;#Опубликована запись вебинара и презентация по Контур.ОФД</new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6FB02806D051478331B2A19676806B" ma:contentTypeVersion="119" ma:contentTypeDescription="Создание документа." ma:contentTypeScope="" ma:versionID="c9384e8b4e7db8892b0c438b76c1f333">
  <xsd:schema xmlns:xsd="http://www.w3.org/2001/XMLSchema" xmlns:xs="http://www.w3.org/2001/XMLSchema" xmlns:p="http://schemas.microsoft.com/office/2006/metadata/properties" xmlns:ns1="http://schemas.microsoft.com/sharepoint/v3" xmlns:ns2="c51d9973-78ab-4606-9ed3-d4871d8f291e" targetNamespace="http://schemas.microsoft.com/office/2006/metadata/properties" ma:root="true" ma:fieldsID="be7f1762f8174fe87d46667a27577b27" ns1:_="" ns2:_="">
    <xsd:import namespace="http://schemas.microsoft.com/sharepoint/v3"/>
    <xsd:import namespace="c51d9973-78ab-4606-9ed3-d4871d8f291e"/>
    <xsd:element name="properties">
      <xsd:complexType>
        <xsd:sequence>
          <xsd:element name="documentManagement">
            <xsd:complexType>
              <xsd:all>
                <xsd:element ref="ns2:_x041a__x0440__x0430__x0442__x043a__x043e__x0435__x0020__x043e__x043f__x0438__x0441__x0430__x043d__x0438__x0435_"/>
                <xsd:element ref="ns2:PreviewImage" minOccurs="0"/>
                <xsd:element ref="ns2:DocumentHeadings"/>
                <xsd:element ref="ns2:DocumentRegions" minOccurs="0"/>
                <xsd:element ref="ns2:IsPopular" minOccurs="0"/>
                <xsd:element ref="ns2:DontShowOnHome" minOccurs="0"/>
                <xsd:element ref="ns2:HeadingsIsProject" minOccurs="0"/>
                <xsd:element ref="ns2:PushNotification" minOccurs="0"/>
                <xsd:element ref="ns2:DocumentTypes0"/>
                <xsd:element ref="ns2:old" minOccurs="0"/>
                <xsd:element ref="ns1:_dlc_Exempt" minOccurs="0"/>
                <xsd:element ref="ns1:_dlc_ExpireDateSaved" minOccurs="0"/>
                <xsd:element ref="ns1:_dlc_ExpireDate" minOccurs="0"/>
                <xsd:element ref="ns2:news" minOccurs="0"/>
                <xsd:element ref="ns2:Promo" minOccurs="0"/>
                <xsd:element ref="ns2:PublishDate" minOccurs="0"/>
                <xsd:element ref="ns2:acc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2" nillable="true" ma:displayName="Исключение из политики" ma:hidden="true" ma:internalName="_dlc_Exempt" ma:readOnly="true">
      <xsd:simpleType>
        <xsd:restriction base="dms:Unknown"/>
      </xsd:simpleType>
    </xsd:element>
    <xsd:element name="_dlc_ExpireDateSaved" ma:index="23" nillable="true" ma:displayName="Исходный срок действия" ma:hidden="true" ma:internalName="_dlc_ExpireDateSaved" ma:readOnly="true">
      <xsd:simpleType>
        <xsd:restriction base="dms:DateTime"/>
      </xsd:simpleType>
    </xsd:element>
    <xsd:element name="_dlc_ExpireDate" ma:index="24" nillable="true" ma:displayName="Срок действия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d9973-78ab-4606-9ed3-d4871d8f291e" elementFormDefault="qualified">
    <xsd:import namespace="http://schemas.microsoft.com/office/2006/documentManagement/types"/>
    <xsd:import namespace="http://schemas.microsoft.com/office/infopath/2007/PartnerControls"/>
    <xsd:element name="_x041a__x0440__x0430__x0442__x043a__x043e__x0435__x0020__x043e__x043f__x0438__x0441__x0430__x043d__x0438__x0435_" ma:index="2" ma:displayName="Краткое описание документа" ma:internalName="_x041a__x0440__x0430__x0442__x043a__x043e__x0435__x0020__x043e__x043f__x0438__x0441__x0430__x043d__x0438__x0435_">
      <xsd:simpleType>
        <xsd:restriction base="dms:Note"/>
      </xsd:simpleType>
    </xsd:element>
    <xsd:element name="PreviewImage" ma:index="3" nillable="true" ma:displayName="Изображение документа" ma:internalName="PreviewImage" ma:readOnly="false">
      <xsd:simpleType>
        <xsd:restriction base="dms:Text"/>
      </xsd:simpleType>
    </xsd:element>
    <xsd:element name="DocumentHeadings" ma:index="4" ma:displayName="Категория" ma:list="{44f556c9-781d-4003-be75-3776f232337b}" ma:internalName="DocumentHeadings" ma:readOnly="false" ma:showField="Title">
      <xsd:simpleType>
        <xsd:restriction base="dms:Unknown"/>
      </xsd:simpleType>
    </xsd:element>
    <xsd:element name="DocumentRegions" ma:index="5" nillable="true" ma:displayName="Регионы документа" ma:list="{d00793bb-ada5-4c9c-b217-fb6d175df402}" ma:internalName="DocumentRegions" ma:readOnly="false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sPopular" ma:index="7" nillable="true" ma:displayName="Популярный документ" ma:default="0" ma:internalName="IsPopular">
      <xsd:simpleType>
        <xsd:restriction base="dms:Boolean"/>
      </xsd:simpleType>
    </xsd:element>
    <xsd:element name="DontShowOnHome" ma:index="8" nillable="true" ma:displayName="Не показывать на главной" ma:default="0" ma:internalName="DontShowOnHome">
      <xsd:simpleType>
        <xsd:restriction base="dms:Boolean"/>
      </xsd:simpleType>
    </xsd:element>
    <xsd:element name="HeadingsIsProject" ma:index="11" nillable="true" ma:displayName="HeadingsIsProject" ma:list="{44f556c9-781d-4003-be75-3776f232337b}" ma:internalName="HeadingsIsProject" ma:readOnly="true" ma:showField="IsProjectText" ma:web="48566be6-75fe-42ed-b53a-26451bddb5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shNotification" ma:index="16" nillable="true" ma:displayName="Отправить рассылку" ma:default="0" ma:internalName="PushNotification">
      <xsd:simpleType>
        <xsd:restriction base="dms:Boolean"/>
      </xsd:simpleType>
    </xsd:element>
    <xsd:element name="DocumentTypes0" ma:index="18" ma:displayName="Тип документа" ma:list="{4ce0899a-2d0e-4eed-8d61-2cb158db60a6}" ma:internalName="DocumentTypes0" ma:readOnly="false" ma:showField="Title">
      <xsd:simpleType>
        <xsd:restriction base="dms:Unknown"/>
      </xsd:simpleType>
    </xsd:element>
    <xsd:element name="old" ma:index="19" nillable="true" ma:displayName="Старый" ma:default="0" ma:description="Старый документ" ma:internalName="old">
      <xsd:simpleType>
        <xsd:restriction base="dms:Boolean"/>
      </xsd:simpleType>
    </xsd:element>
    <xsd:element name="news" ma:index="25" nillable="true" ma:displayName="Новость" ma:list="1e119acd-ed88-4844-9452-9c2da34b121d" ma:internalName="news" ma:readOnly="false" ma:showField="Title" ma:web="48566be6-75fe-42ed-b53a-26451bddb54f">
      <xsd:simpleType>
        <xsd:restriction base="dms:Unknown"/>
      </xsd:simpleType>
    </xsd:element>
    <xsd:element name="Promo" ma:index="26" nillable="true" ma:displayName="Акция" ma:list="a1dde1db-042e-4883-a78f-3f9eb52aa1cb" ma:internalName="Promo" ma:readOnly="false" ma:showField="Title" ma:web="48566be6-75fe-42ed-b53a-26451bddb54f">
      <xsd:simpleType>
        <xsd:restriction base="dms:Unknown"/>
      </xsd:simpleType>
    </xsd:element>
    <xsd:element name="PublishDate" ma:index="27" nillable="true" ma:displayName="Дата публикации" ma:default="[today]" ma:format="DateOnly" ma:internalName="PublishDate">
      <xsd:simpleType>
        <xsd:restriction base="dms:DateTime"/>
      </xsd:simpleType>
    </xsd:element>
    <xsd:element name="access" ma:index="28" nillable="true" ma:displayName="Дополнительный доступ" ma:list="UserInfo" ma:SearchPeopleOnly="false" ma:SharePointGroup="0" ma:internalName="access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Документ</p:Name>
  <p:Description/>
  <p:Statement/>
  <p:PolicyItems>
    <p:PolicyItem featureId="Microsoft.Office.RecordsManagement.PolicyFeatures.Expiration" staticId="0x0101002A6FB02806D051478331B2A19676806B|511195877" UniqueId="f4f61f94-719c-4129-a3b7-fd6bb00ee08d">
      <p:Name>Хранение</p:Name>
      <p:Description>Автоматическое планирование обработки контента и хранения контента, дата выполнения которого истекла.</p:Description>
      <p:CustomData>
        <Schedules nextStageId="4">
          <Schedule type="Default">
            <stages>
              <data stageId="1">
                <formula id="Microsoft.Office.RecordsManagement.PolicyFeatures.Expiration.Formula.BuiltIn">
                  <number>150</number>
                  <property>Modified</property>
                  <propertyId>28cf69c5-fa48-462a-b5cd-27b6f9d2bd5f</propertyId>
                  <period>days</period>
                </formula>
                <action type="workflow" id="88f32fa0-4770-4296-b12a-7e12bd95da1d"/>
              </data>
              <data stageId="2">
                <formula id="Microsoft.Office.RecordsManagement.PolicyFeatures.Expiration.Formula.BuiltIn">
                  <number>180</number>
                  <property>Modified</property>
                  <propertyId>28cf69c5-fa48-462a-b5cd-27b6f9d2bd5f</propertyId>
                  <period>days</period>
                </formula>
                <action type="workflow" id="88f32fa0-4770-4296-b12a-7e12bd95da1d"/>
              </data>
              <data stageId="3">
                <formula id="Microsoft.Office.RecordsManagement.PolicyFeatures.Expiration.Formula.BuiltIn">
                  <number>187</number>
                  <property>Modified</property>
                  <propertyId>28cf69c5-fa48-462a-b5cd-27b6f9d2bd5f</propertyId>
                  <period>days</period>
                </formula>
                <action type="action" id="Microsoft.Office.RecordsManagement.PolicyFeatures.Expiration.Action.SubmitFileCopy" destnExplanation="Передано согласно политике организации" destnId="e0cfd4fd-a1f0-4b1e-9249-337ad7a55c4e" destnName="Хранилище истории документов" destnUrl="https://partners.skbkontur.ru/historyMiD/_vti_bin/officialfile.asmx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1887764E-FBCE-43C3-B644-5B4E3ED94EE4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c51d9973-78ab-4606-9ed3-d4871d8f291e"/>
    <ds:schemaRef ds:uri="http://purl.org/dc/terms/"/>
    <ds:schemaRef ds:uri="http://purl.org/dc/elements/1.1/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18AAAD-F63E-4937-8C67-526B886DB0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E3003E-CB75-4121-9812-76436291EB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1d9973-78ab-4606-9ed3-d4871d8f29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A9C3EB8-6939-473C-A38E-14A602877FA4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10846</TotalTime>
  <Words>729</Words>
  <Application>Microsoft Office PowerPoint</Application>
  <PresentationFormat>Экран (16:9)</PresentationFormat>
  <Paragraphs>98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Segoe UI Light</vt:lpstr>
      <vt:lpstr>Segoe UI</vt:lpstr>
      <vt:lpstr>Calibri Light</vt:lpstr>
      <vt:lpstr>Roboto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НАЛОГОВЫЙ ВЫЧЕТ для ИП:                                         Федеральный закон от 27.11.2017 № 349-ФЗ</vt:lpstr>
      <vt:lpstr>Требования к чекам и БСО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Контур.ОФД Презентация для клиентов 2 волна 2018</dc:title>
  <dc:creator>Егошин Яков Александрович</dc:creator>
  <cp:lastModifiedBy>Бубнова Наталья Михайловна</cp:lastModifiedBy>
  <cp:revision>151</cp:revision>
  <dcterms:modified xsi:type="dcterms:W3CDTF">2019-02-20T15:47:16Z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0x0101002A6FB02806D051478331B2A19676806B|511195877</vt:lpwstr>
  </property>
  <property fmtid="{D5CDD505-2E9C-101B-9397-08002B2CF9AE}" pid="3" name="WorkflowChangePath">
    <vt:lpwstr>88f32fa0-4770-4296-b12a-7e12bd95da1d,14;</vt:lpwstr>
  </property>
  <property fmtid="{D5CDD505-2E9C-101B-9397-08002B2CF9AE}" pid="4" name="ContentTypeId">
    <vt:lpwstr>0x0101002A6FB02806D051478331B2A19676806B</vt:lpwstr>
  </property>
  <property fmtid="{D5CDD505-2E9C-101B-9397-08002B2CF9AE}" pid="5" name="ItemRetentionFormula">
    <vt:lpwstr>&lt;formula id="Microsoft.Office.RecordsManagement.PolicyFeatures.Expiration.Formula.BuiltIn"&gt;&lt;number&gt;180&lt;/number&gt;&lt;property&gt;Modified&lt;/property&gt;&lt;propertyId&gt;28cf69c5-fa48-462a-b5cd-27b6f9d2bd5f&lt;/propertyId&gt;&lt;period&gt;days&lt;/period&gt;&lt;/formula&gt;</vt:lpwstr>
  </property>
  <property fmtid="{D5CDD505-2E9C-101B-9397-08002B2CF9AE}" pid="6" name="_dlc_LastRun">
    <vt:lpwstr>07/15/2017 23:00:29</vt:lpwstr>
  </property>
  <property fmtid="{D5CDD505-2E9C-101B-9397-08002B2CF9AE}" pid="7" name="_dlc_ItemStageId">
    <vt:lpwstr>1</vt:lpwstr>
  </property>
</Properties>
</file>